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ffd380782a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ffd380782a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ffd380782a_0_5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ffd380782a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fd03b9be82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fd03b9be82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2fae669089a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2fae669089a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ae669089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fae669089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ffd380782a_0_5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ffd380782a_0_5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ffd380782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ffd380782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2fd03b9be8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2fd03b9be8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ffd380782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ffd380782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ffd380782a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ffd380782a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ffd380782a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ffd380782a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ffd380782a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ffd380782a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ffd380782a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ffd380782a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ffd380782a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ffd380782a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arxiv.org/pdf/2209.13880" TargetMode="External"/><Relationship Id="rId4" Type="http://schemas.openxmlformats.org/officeDocument/2006/relationships/hyperlink" Target="https://arxiv.org/pdf/2407.20192" TargetMode="External"/><Relationship Id="rId5" Type="http://schemas.openxmlformats.org/officeDocument/2006/relationships/hyperlink" Target="https://arxiv.org/pdf/1905.09130" TargetMode="External"/><Relationship Id="rId6" Type="http://schemas.openxmlformats.org/officeDocument/2006/relationships/hyperlink" Target="https://opus4.kobv.de/opus4-whu/frontdoor/index/index/year/2022/docId/899" TargetMode="External"/><Relationship Id="rId7" Type="http://schemas.openxmlformats.org/officeDocument/2006/relationships/hyperlink" Target="https://arxiv.org/pdf/1905.09130" TargetMode="External"/></Relationships>
</file>

<file path=ppt/slides/_rels/slide14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rtscorp.com/" TargetMode="External"/><Relationship Id="rId10" Type="http://schemas.openxmlformats.org/officeDocument/2006/relationships/hyperlink" Target="https://www.airconai.com/" TargetMode="External"/><Relationship Id="rId13" Type="http://schemas.openxmlformats.org/officeDocument/2006/relationships/hyperlink" Target="https://www.worldacd.com/" TargetMode="External"/><Relationship Id="rId12" Type="http://schemas.openxmlformats.org/officeDocument/2006/relationships/hyperlink" Target="https://giairport.com/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www.champ.aero/" TargetMode="External"/><Relationship Id="rId4" Type="http://schemas.openxmlformats.org/officeDocument/2006/relationships/hyperlink" Target="https://flyr.com/" TargetMode="External"/><Relationship Id="rId9" Type="http://schemas.openxmlformats.org/officeDocument/2006/relationships/hyperlink" Target="https://letsrotate.com/" TargetMode="External"/><Relationship Id="rId5" Type="http://schemas.openxmlformats.org/officeDocument/2006/relationships/hyperlink" Target="https://www.aerogility.com/" TargetMode="External"/><Relationship Id="rId6" Type="http://schemas.openxmlformats.org/officeDocument/2006/relationships/hyperlink" Target="https://chartersync.com/" TargetMode="External"/><Relationship Id="rId7" Type="http://schemas.openxmlformats.org/officeDocument/2006/relationships/hyperlink" Target="https://bluebox-systems.com/" TargetMode="External"/><Relationship Id="rId8" Type="http://schemas.openxmlformats.org/officeDocument/2006/relationships/hyperlink" Target="https://www.cargoai.co/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hyperlink" Target="mailto:longmaisg@gmail.com" TargetMode="External"/><Relationship Id="rId4" Type="http://schemas.openxmlformats.org/officeDocument/2006/relationships/hyperlink" Target="https://www.linkedin.com/in/tieu-long-mai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hyperlink" Target="https://www.champ.aero/products/champ-insights/champ-marketanalytic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Data-driven Air Cargo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Louis Mai, 13 Sep 2024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macroeconomic features</a:t>
            </a:r>
            <a:endParaRPr/>
          </a:p>
        </p:txBody>
      </p:sp>
      <p:sp>
        <p:nvSpPr>
          <p:cNvPr id="142" name="Google Shape;142;p22"/>
          <p:cNvSpPr txBox="1"/>
          <p:nvPr/>
        </p:nvSpPr>
        <p:spPr>
          <a:xfrm>
            <a:off x="419200" y="3124600"/>
            <a:ext cx="32118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Oil price shows non-zero correlation with cargo demand.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</a:rPr>
              <a:t>Pay attention:</a:t>
            </a:r>
            <a:r>
              <a:rPr lang="en" sz="1300">
                <a:solidFill>
                  <a:schemeClr val="dk2"/>
                </a:solidFill>
              </a:rPr>
              <a:t> high oil price can cause low air cargo demand, but air cargo demand change can also lead to high/low oil price.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PMI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Cargo index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Oil price</a:t>
            </a:r>
            <a:endParaRPr/>
          </a:p>
        </p:txBody>
      </p:sp>
      <p:pic>
        <p:nvPicPr>
          <p:cNvPr id="144" name="Google Shape;14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5202" y="1819226"/>
            <a:ext cx="5621898" cy="332427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22"/>
          <p:cNvSpPr/>
          <p:nvPr/>
        </p:nvSpPr>
        <p:spPr>
          <a:xfrm>
            <a:off x="5011200" y="2649725"/>
            <a:ext cx="231600" cy="1811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2"/>
          <p:cNvSpPr/>
          <p:nvPr/>
        </p:nvSpPr>
        <p:spPr>
          <a:xfrm>
            <a:off x="6250350" y="2479625"/>
            <a:ext cx="348600" cy="1811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2"/>
          <p:cNvSpPr/>
          <p:nvPr/>
        </p:nvSpPr>
        <p:spPr>
          <a:xfrm>
            <a:off x="6787925" y="2350875"/>
            <a:ext cx="231600" cy="1811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/>
          <p:nvPr/>
        </p:nvSpPr>
        <p:spPr>
          <a:xfrm>
            <a:off x="934175" y="134297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Explore CHAMP’s dataset</a:t>
            </a:r>
            <a:endParaRPr/>
          </a:p>
        </p:txBody>
      </p:sp>
      <p:sp>
        <p:nvSpPr>
          <p:cNvPr id="153" name="Google Shape;153;p23"/>
          <p:cNvSpPr txBox="1"/>
          <p:nvPr/>
        </p:nvSpPr>
        <p:spPr>
          <a:xfrm>
            <a:off x="1260150" y="182075"/>
            <a:ext cx="662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Next Steps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154" name="Google Shape;154;p23"/>
          <p:cNvSpPr/>
          <p:nvPr/>
        </p:nvSpPr>
        <p:spPr>
          <a:xfrm>
            <a:off x="3748800" y="134297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Build, test, deploy ML model</a:t>
            </a:r>
            <a:endParaRPr/>
          </a:p>
        </p:txBody>
      </p:sp>
      <p:sp>
        <p:nvSpPr>
          <p:cNvPr id="155" name="Google Shape;155;p23"/>
          <p:cNvSpPr/>
          <p:nvPr/>
        </p:nvSpPr>
        <p:spPr>
          <a:xfrm>
            <a:off x="6563425" y="134297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Continuous literature review</a:t>
            </a:r>
            <a:endParaRPr/>
          </a:p>
        </p:txBody>
      </p:sp>
      <p:sp>
        <p:nvSpPr>
          <p:cNvPr id="156" name="Google Shape;156;p23"/>
          <p:cNvSpPr/>
          <p:nvPr/>
        </p:nvSpPr>
        <p:spPr>
          <a:xfrm>
            <a:off x="6563425" y="296827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Get more useful features</a:t>
            </a:r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754325" y="2968275"/>
            <a:ext cx="20061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CHAMP’s advantage: air waybills</a:t>
            </a:r>
            <a:endParaRPr/>
          </a:p>
        </p:txBody>
      </p:sp>
      <p:sp>
        <p:nvSpPr>
          <p:cNvPr id="158" name="Google Shape;158;p23"/>
          <p:cNvSpPr/>
          <p:nvPr/>
        </p:nvSpPr>
        <p:spPr>
          <a:xfrm>
            <a:off x="3186900" y="2694525"/>
            <a:ext cx="2770200" cy="126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&amp; Prediction: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Demand forecast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Revenue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Long-term price prediction</a:t>
            </a:r>
            <a:endParaRPr/>
          </a:p>
        </p:txBody>
      </p:sp>
      <p:cxnSp>
        <p:nvCxnSpPr>
          <p:cNvPr id="159" name="Google Shape;159;p23"/>
          <p:cNvCxnSpPr>
            <a:stCxn id="152" idx="2"/>
            <a:endCxn id="157" idx="0"/>
          </p:cNvCxnSpPr>
          <p:nvPr/>
        </p:nvCxnSpPr>
        <p:spPr>
          <a:xfrm>
            <a:off x="1757375" y="2056675"/>
            <a:ext cx="0" cy="9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23"/>
          <p:cNvCxnSpPr>
            <a:stCxn id="154" idx="2"/>
            <a:endCxn id="158" idx="0"/>
          </p:cNvCxnSpPr>
          <p:nvPr/>
        </p:nvCxnSpPr>
        <p:spPr>
          <a:xfrm>
            <a:off x="4572000" y="2056675"/>
            <a:ext cx="0" cy="63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3"/>
          <p:cNvCxnSpPr>
            <a:stCxn id="155" idx="2"/>
            <a:endCxn id="156" idx="0"/>
          </p:cNvCxnSpPr>
          <p:nvPr/>
        </p:nvCxnSpPr>
        <p:spPr>
          <a:xfrm>
            <a:off x="7386625" y="2056675"/>
            <a:ext cx="0" cy="911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23"/>
          <p:cNvCxnSpPr>
            <a:stCxn id="156" idx="1"/>
            <a:endCxn id="154" idx="3"/>
          </p:cNvCxnSpPr>
          <p:nvPr/>
        </p:nvCxnSpPr>
        <p:spPr>
          <a:xfrm rot="10800000">
            <a:off x="5395225" y="1699725"/>
            <a:ext cx="1168200" cy="1625400"/>
          </a:xfrm>
          <a:prstGeom prst="bentConnector3">
            <a:avLst>
              <a:gd fmla="val 11631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3"/>
          <p:cNvCxnSpPr>
            <a:endCxn id="152" idx="0"/>
          </p:cNvCxnSpPr>
          <p:nvPr/>
        </p:nvCxnSpPr>
        <p:spPr>
          <a:xfrm flipH="1">
            <a:off x="1757375" y="735475"/>
            <a:ext cx="2831400" cy="607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4" name="Google Shape;164;p23"/>
          <p:cNvCxnSpPr>
            <a:stCxn id="153" idx="2"/>
            <a:endCxn id="154" idx="0"/>
          </p:cNvCxnSpPr>
          <p:nvPr/>
        </p:nvCxnSpPr>
        <p:spPr>
          <a:xfrm>
            <a:off x="4572000" y="736175"/>
            <a:ext cx="0" cy="60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5" name="Google Shape;165;p23"/>
          <p:cNvCxnSpPr>
            <a:endCxn id="155" idx="0"/>
          </p:cNvCxnSpPr>
          <p:nvPr/>
        </p:nvCxnSpPr>
        <p:spPr>
          <a:xfrm>
            <a:off x="4572025" y="736075"/>
            <a:ext cx="2814600" cy="60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6" name="Google Shape;166;p23"/>
          <p:cNvCxnSpPr>
            <a:stCxn id="157" idx="3"/>
            <a:endCxn id="154" idx="1"/>
          </p:cNvCxnSpPr>
          <p:nvPr/>
        </p:nvCxnSpPr>
        <p:spPr>
          <a:xfrm flipH="1" rot="10800000">
            <a:off x="2760425" y="1699725"/>
            <a:ext cx="988500" cy="1625400"/>
          </a:xfrm>
          <a:prstGeom prst="bentConnector3">
            <a:avLst>
              <a:gd fmla="val 1330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4"/>
          <p:cNvSpPr txBox="1"/>
          <p:nvPr>
            <p:ph idx="1" type="subTitle"/>
          </p:nvPr>
        </p:nvSpPr>
        <p:spPr>
          <a:xfrm>
            <a:off x="270350" y="21754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Appendix &amp; Reference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 Air Cargo Data-driven solutions</a:t>
            </a:r>
            <a:endParaRPr/>
          </a:p>
        </p:txBody>
      </p:sp>
      <p:sp>
        <p:nvSpPr>
          <p:cNvPr id="177" name="Google Shape;17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Air cargo recovery problem: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https://arxiv.org/pdf/2209.13880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</a:t>
            </a:r>
            <a:r>
              <a:rPr lang="en"/>
              <a:t>emand forecasting at the origin-destination (O&amp;D) level: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https://arxiv.org/pdf/2407.20192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Air cargo revenue management: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https://arxiv.org/pdf/1905.09130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Air cargo long-term price prediction: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https://opus4.kobv.de/opus4-whu/frontdoor/index/index/year/2022/docId/899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Air cargo overbooked problem: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https://arxiv.org/pdf/1905.09130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Air Cargo + AI companies</a:t>
            </a:r>
            <a:endParaRPr/>
          </a:p>
        </p:txBody>
      </p:sp>
      <p:sp>
        <p:nvSpPr>
          <p:cNvPr id="183" name="Google Shape;18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CHAMP Cargosystems: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https://www.champ.aero/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Flyr: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https://flyr.com/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Aerogility: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https://www.aerogility.com/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CharterSync: </a:t>
            </a:r>
            <a:r>
              <a:rPr lang="en" u="sng">
                <a:solidFill>
                  <a:schemeClr val="hlink"/>
                </a:solidFill>
                <a:hlinkClick r:id="rId6"/>
              </a:rPr>
              <a:t>https://chartersync.com/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BlueBox Systems: </a:t>
            </a:r>
            <a:r>
              <a:rPr lang="en" u="sng">
                <a:solidFill>
                  <a:schemeClr val="hlink"/>
                </a:solidFill>
                <a:hlinkClick r:id="rId7"/>
              </a:rPr>
              <a:t>https://bluebox-systems.com/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CargoAI: </a:t>
            </a:r>
            <a:r>
              <a:rPr lang="en" u="sng">
                <a:solidFill>
                  <a:schemeClr val="hlink"/>
                </a:solidFill>
                <a:hlinkClick r:id="rId8"/>
              </a:rPr>
              <a:t>https://www.cargoai.co/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Rotate: </a:t>
            </a:r>
            <a:r>
              <a:rPr lang="en" u="sng">
                <a:solidFill>
                  <a:schemeClr val="hlink"/>
                </a:solidFill>
                <a:hlinkClick r:id="rId9"/>
              </a:rPr>
              <a:t>https://letsrotate.com/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Aircon: </a:t>
            </a:r>
            <a:r>
              <a:rPr lang="en" u="sng">
                <a:solidFill>
                  <a:schemeClr val="hlink"/>
                </a:solidFill>
                <a:hlinkClick r:id="rId10"/>
              </a:rPr>
              <a:t>https://www.airconai.com/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RTS corp: </a:t>
            </a:r>
            <a:r>
              <a:rPr lang="en" u="sng">
                <a:solidFill>
                  <a:schemeClr val="hlink"/>
                </a:solidFill>
                <a:hlinkClick r:id="rId11"/>
              </a:rPr>
              <a:t>https://www.rtscorp.com/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Glorious Airport Analytics: </a:t>
            </a:r>
            <a:r>
              <a:rPr lang="en" u="sng">
                <a:solidFill>
                  <a:schemeClr val="hlink"/>
                </a:solidFill>
                <a:hlinkClick r:id="rId12"/>
              </a:rPr>
              <a:t>https://giairport.com/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World ADC: </a:t>
            </a:r>
            <a:r>
              <a:rPr lang="en" u="sng">
                <a:solidFill>
                  <a:schemeClr val="hlink"/>
                </a:solidFill>
                <a:hlinkClick r:id="rId13"/>
              </a:rPr>
              <a:t>https://www.worldacd.com/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Contact me</a:t>
            </a:r>
            <a:endParaRPr/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Name: Louis Mai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Email: </a:t>
            </a:r>
            <a:r>
              <a:rPr lang="en" u="sng">
                <a:solidFill>
                  <a:schemeClr val="hlink"/>
                </a:solidFill>
                <a:hlinkClick r:id="rId3"/>
              </a:rPr>
              <a:t>longmaisg@gmail.com</a:t>
            </a:r>
            <a:r>
              <a:rPr lang="en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Linkedin: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https://www.linkedin.com/in/tieu-long-mai/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/>
          <p:nvPr/>
        </p:nvSpPr>
        <p:spPr>
          <a:xfrm>
            <a:off x="1179825" y="2743000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Expected output</a:t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3403400" y="2743000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for relevant features</a:t>
            </a:r>
            <a:endParaRPr/>
          </a:p>
        </p:txBody>
      </p:sp>
      <p:sp>
        <p:nvSpPr>
          <p:cNvPr id="62" name="Google Shape;62;p14"/>
          <p:cNvSpPr/>
          <p:nvPr/>
        </p:nvSpPr>
        <p:spPr>
          <a:xfrm>
            <a:off x="3403400" y="386762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 Machine Learning model</a:t>
            </a:r>
            <a:endParaRPr/>
          </a:p>
        </p:txBody>
      </p:sp>
      <p:sp>
        <p:nvSpPr>
          <p:cNvPr id="63" name="Google Shape;63;p14"/>
          <p:cNvSpPr/>
          <p:nvPr/>
        </p:nvSpPr>
        <p:spPr>
          <a:xfrm>
            <a:off x="6317775" y="3867625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 Machine Learning model</a:t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1179825" y="1307600"/>
            <a:ext cx="1646400" cy="7137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cxnSp>
        <p:nvCxnSpPr>
          <p:cNvPr id="65" name="Google Shape;65;p14"/>
          <p:cNvCxnSpPr/>
          <p:nvPr/>
        </p:nvCxnSpPr>
        <p:spPr>
          <a:xfrm>
            <a:off x="2826225" y="2975800"/>
            <a:ext cx="57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6" name="Google Shape;66;p14"/>
          <p:cNvCxnSpPr>
            <a:stCxn id="62" idx="1"/>
            <a:endCxn id="61" idx="1"/>
          </p:cNvCxnSpPr>
          <p:nvPr/>
        </p:nvCxnSpPr>
        <p:spPr>
          <a:xfrm flipH="1" rot="10800000">
            <a:off x="3403400" y="3099775"/>
            <a:ext cx="600" cy="1124700"/>
          </a:xfrm>
          <a:prstGeom prst="bentConnector3">
            <a:avLst>
              <a:gd fmla="val -396875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7" name="Google Shape;67;p14"/>
          <p:cNvCxnSpPr>
            <a:stCxn id="62" idx="3"/>
            <a:endCxn id="64" idx="3"/>
          </p:cNvCxnSpPr>
          <p:nvPr/>
        </p:nvCxnSpPr>
        <p:spPr>
          <a:xfrm rot="10800000">
            <a:off x="2826200" y="1664575"/>
            <a:ext cx="2223600" cy="2559900"/>
          </a:xfrm>
          <a:prstGeom prst="bentConnector3">
            <a:avLst>
              <a:gd fmla="val -1070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8" name="Google Shape;68;p14"/>
          <p:cNvCxnSpPr>
            <a:stCxn id="64" idx="2"/>
            <a:endCxn id="60" idx="0"/>
          </p:cNvCxnSpPr>
          <p:nvPr/>
        </p:nvCxnSpPr>
        <p:spPr>
          <a:xfrm>
            <a:off x="2003025" y="2021300"/>
            <a:ext cx="0" cy="721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9" name="Google Shape;69;p14"/>
          <p:cNvCxnSpPr>
            <a:endCxn id="63" idx="1"/>
          </p:cNvCxnSpPr>
          <p:nvPr/>
        </p:nvCxnSpPr>
        <p:spPr>
          <a:xfrm>
            <a:off x="5049675" y="4224475"/>
            <a:ext cx="1268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0" name="Google Shape;70;p14"/>
          <p:cNvCxnSpPr>
            <a:stCxn id="61" idx="2"/>
            <a:endCxn id="62" idx="0"/>
          </p:cNvCxnSpPr>
          <p:nvPr/>
        </p:nvCxnSpPr>
        <p:spPr>
          <a:xfrm>
            <a:off x="4226600" y="3456700"/>
            <a:ext cx="0" cy="41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71" name="Google Shape;71;p14"/>
          <p:cNvSpPr txBox="1"/>
          <p:nvPr/>
        </p:nvSpPr>
        <p:spPr>
          <a:xfrm>
            <a:off x="3345525" y="1355450"/>
            <a:ext cx="1596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Save good features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1260150" y="182075"/>
            <a:ext cx="662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Proposed CHAMP’s Machine Learning System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044975" y="3456700"/>
            <a:ext cx="191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Revenue, demand, etc</a:t>
            </a:r>
            <a:endParaRPr sz="12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3654150" y="2180700"/>
            <a:ext cx="1835700" cy="94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 model</a:t>
            </a: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6292925" y="2023800"/>
            <a:ext cx="2770200" cy="1261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 &amp; Prediction: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Demand forecast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Revenue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Long-term price prediction</a:t>
            </a: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173650" y="1447125"/>
            <a:ext cx="1653900" cy="70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Time-series features</a:t>
            </a: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189350" y="2302950"/>
            <a:ext cx="1653900" cy="70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Frequency &amp; Date-related features</a:t>
            </a: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173650" y="3158775"/>
            <a:ext cx="1653900" cy="702900"/>
          </a:xfrm>
          <a:prstGeom prst="rect">
            <a:avLst/>
          </a:prstGeom>
          <a:solidFill>
            <a:srgbClr val="D9D9D9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Macroeconomic features</a:t>
            </a:r>
            <a:endParaRPr/>
          </a:p>
        </p:txBody>
      </p:sp>
      <p:cxnSp>
        <p:nvCxnSpPr>
          <p:cNvPr id="83" name="Google Shape;83;p15"/>
          <p:cNvCxnSpPr>
            <a:endCxn id="78" idx="1"/>
          </p:cNvCxnSpPr>
          <p:nvPr/>
        </p:nvCxnSpPr>
        <p:spPr>
          <a:xfrm>
            <a:off x="1827450" y="1792050"/>
            <a:ext cx="1826700" cy="86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>
            <a:stCxn id="81" idx="3"/>
            <a:endCxn id="78" idx="1"/>
          </p:cNvCxnSpPr>
          <p:nvPr/>
        </p:nvCxnSpPr>
        <p:spPr>
          <a:xfrm flipH="1" rot="10800000">
            <a:off x="1843250" y="2652300"/>
            <a:ext cx="1810800" cy="2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15"/>
          <p:cNvCxnSpPr>
            <a:stCxn id="82" idx="3"/>
            <a:endCxn id="78" idx="1"/>
          </p:cNvCxnSpPr>
          <p:nvPr/>
        </p:nvCxnSpPr>
        <p:spPr>
          <a:xfrm flipH="1" rot="10800000">
            <a:off x="1827550" y="2652225"/>
            <a:ext cx="1826700" cy="858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15"/>
          <p:cNvCxnSpPr>
            <a:stCxn id="78" idx="3"/>
            <a:endCxn id="79" idx="1"/>
          </p:cNvCxnSpPr>
          <p:nvPr/>
        </p:nvCxnSpPr>
        <p:spPr>
          <a:xfrm>
            <a:off x="5489850" y="2652150"/>
            <a:ext cx="803100" cy="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7" name="Google Shape;87;p15"/>
          <p:cNvSpPr txBox="1"/>
          <p:nvPr/>
        </p:nvSpPr>
        <p:spPr>
          <a:xfrm>
            <a:off x="1260150" y="182075"/>
            <a:ext cx="662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CHAMP’s Market Predictor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5138" y="914075"/>
            <a:ext cx="6033725" cy="37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6"/>
          <p:cNvSpPr txBox="1"/>
          <p:nvPr/>
        </p:nvSpPr>
        <p:spPr>
          <a:xfrm>
            <a:off x="1260150" y="182075"/>
            <a:ext cx="6623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Use Case: Forecast Air Cargo Weight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937663" y="4608950"/>
            <a:ext cx="72687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Screenshot of CHAMP’s MarketAnalytics.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Source: </a:t>
            </a:r>
            <a:r>
              <a:rPr lang="en" sz="1000" u="sng">
                <a:solidFill>
                  <a:schemeClr val="hlink"/>
                </a:solidFill>
                <a:hlinkClick r:id="rId4"/>
              </a:rPr>
              <a:t>https://www.champ.aero/products/champ-insights/champ-marketanalytics</a:t>
            </a:r>
            <a:r>
              <a:rPr lang="en" sz="1000">
                <a:solidFill>
                  <a:schemeClr val="dk2"/>
                </a:solidFill>
              </a:rPr>
              <a:t>, retrieved 13Sep2024.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1626" y="1305375"/>
            <a:ext cx="6171177" cy="356167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/>
        </p:nvSpPr>
        <p:spPr>
          <a:xfrm>
            <a:off x="330775" y="256350"/>
            <a:ext cx="7392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Observation: Weight in peak before Christmas &amp; drop after Christmas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→ Potential feature: how many days to Christmas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/>
        </p:nvSpPr>
        <p:spPr>
          <a:xfrm>
            <a:off x="330775" y="256350"/>
            <a:ext cx="80625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Observation: </a:t>
            </a:r>
            <a:r>
              <a:rPr lang="en" sz="1800">
                <a:solidFill>
                  <a:schemeClr val="dk2"/>
                </a:solidFill>
              </a:rPr>
              <a:t>There is also high demand before Easter and drop after Easter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→ Potential feature: how many days to Easter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6188" y="1416275"/>
            <a:ext cx="6031626" cy="35665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potential date-related features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many days to Christmas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many days to Easter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Day in week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Day</a:t>
            </a:r>
            <a:r>
              <a:rPr lang="en"/>
              <a:t> in month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Day</a:t>
            </a:r>
            <a:r>
              <a:rPr lang="en"/>
              <a:t> in year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Week in season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Week in month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Week in year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Month in year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Season in year</a:t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2480800" y="1959825"/>
            <a:ext cx="273000" cy="23652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2877700" y="2703825"/>
            <a:ext cx="41511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Convert to sine/cosine to get </a:t>
            </a:r>
            <a:r>
              <a:rPr lang="en" sz="1500">
                <a:solidFill>
                  <a:schemeClr val="dk2"/>
                </a:solidFill>
              </a:rPr>
              <a:t>rhythm</a:t>
            </a:r>
            <a:r>
              <a:rPr lang="en" sz="1500">
                <a:solidFill>
                  <a:schemeClr val="dk2"/>
                </a:solidFill>
              </a:rPr>
              <a:t>. 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(for instance Day in week: Monday (day 1) is near Sunday (Day 7) but value 1 is far from 7.)</a:t>
            </a:r>
            <a:endParaRPr sz="1500">
              <a:solidFill>
                <a:schemeClr val="dk2"/>
              </a:solidFill>
            </a:endParaRPr>
          </a:p>
        </p:txBody>
      </p:sp>
      <p:sp>
        <p:nvSpPr>
          <p:cNvPr id="115" name="Google Shape;115;p19"/>
          <p:cNvSpPr/>
          <p:nvPr/>
        </p:nvSpPr>
        <p:spPr>
          <a:xfrm>
            <a:off x="3919650" y="1202100"/>
            <a:ext cx="193800" cy="691500"/>
          </a:xfrm>
          <a:prstGeom prst="rightBrace">
            <a:avLst>
              <a:gd fmla="val 50000" name="adj1"/>
              <a:gd fmla="val 50000" name="adj2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 txBox="1"/>
          <p:nvPr/>
        </p:nvSpPr>
        <p:spPr>
          <a:xfrm>
            <a:off x="4287025" y="993750"/>
            <a:ext cx="3601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Although these values make sense, the correlations are low.</a:t>
            </a:r>
            <a:endParaRPr sz="15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</a:rPr>
              <a:t>→ Machine Learning model should be non-linear.</a:t>
            </a:r>
            <a:endParaRPr sz="15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time-series features</a:t>
            </a:r>
            <a:endParaRPr/>
          </a:p>
        </p:txBody>
      </p:sp>
      <p:sp>
        <p:nvSpPr>
          <p:cNvPr id="122" name="Google Shape;12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Average weight in last 4 weeks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Weights same day in month since last 3 months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Weights same week in year since last 3 years (if enough data)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Etc.</a:t>
            </a:r>
            <a:endParaRPr/>
          </a:p>
        </p:txBody>
      </p:sp>
      <p:pic>
        <p:nvPicPr>
          <p:cNvPr id="123" name="Google Shape;12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6924" y="2199625"/>
            <a:ext cx="3586153" cy="305137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0"/>
          <p:cNvSpPr txBox="1"/>
          <p:nvPr/>
        </p:nvSpPr>
        <p:spPr>
          <a:xfrm>
            <a:off x="1207300" y="3032613"/>
            <a:ext cx="4151100" cy="13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For instance, weight in the next 4 weeks has strong correlation with average weight in the last 4 weeks. 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That means, demand in 4 weeks from now </a:t>
            </a:r>
            <a:r>
              <a:rPr i="1" lang="en" sz="1300">
                <a:solidFill>
                  <a:schemeClr val="dk2"/>
                </a:solidFill>
              </a:rPr>
              <a:t>tends to</a:t>
            </a:r>
            <a:r>
              <a:rPr lang="en" sz="1300">
                <a:solidFill>
                  <a:schemeClr val="dk2"/>
                </a:solidFill>
              </a:rPr>
              <a:t> increase if demand in the last 4 weeks is high and vice versa.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 macroeconomic features</a:t>
            </a:r>
            <a:endParaRPr/>
          </a:p>
        </p:txBody>
      </p:sp>
      <p:sp>
        <p:nvSpPr>
          <p:cNvPr id="130" name="Google Shape;13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PMI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Cargo index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Oil price</a:t>
            </a:r>
            <a:endParaRPr/>
          </a:p>
        </p:txBody>
      </p:sp>
      <p:pic>
        <p:nvPicPr>
          <p:cNvPr id="131" name="Google Shape;13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8326" y="1686900"/>
            <a:ext cx="5845673" cy="345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1"/>
          <p:cNvSpPr/>
          <p:nvPr/>
        </p:nvSpPr>
        <p:spPr>
          <a:xfrm>
            <a:off x="4804450" y="2757775"/>
            <a:ext cx="388800" cy="1811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5246275" y="2054325"/>
            <a:ext cx="388800" cy="1811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5635075" y="2992300"/>
            <a:ext cx="765300" cy="7620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21"/>
          <p:cNvSpPr/>
          <p:nvPr/>
        </p:nvSpPr>
        <p:spPr>
          <a:xfrm>
            <a:off x="7416525" y="2408750"/>
            <a:ext cx="955500" cy="13041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1"/>
          <p:cNvSpPr txBox="1"/>
          <p:nvPr/>
        </p:nvSpPr>
        <p:spPr>
          <a:xfrm>
            <a:off x="211525" y="3132875"/>
            <a:ext cx="3211800" cy="158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PMI of China shows correlation with air cargo demand (for instance, from May-Sep 24), although not very strong.</a:t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</a:rPr>
              <a:t>→ This features can be used with other features as inputs to train machine learning model.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